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64" r:id="rId4"/>
    <p:sldId id="265" r:id="rId5"/>
    <p:sldId id="262"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23.10.2018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23.10.2018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zh-CN" altLang="en-US" sz="7200" dirty="0" smtClean="0">
                <a:solidFill>
                  <a:schemeClr val="tx1"/>
                </a:solidFill>
              </a:rPr>
              <a:t>搞好民族文化传承</a:t>
            </a:r>
            <a:endParaRPr lang="ru-RU" sz="7200" dirty="0">
              <a:solidFill>
                <a:schemeClr val="tx1"/>
              </a:solidFill>
            </a:endParaRPr>
          </a:p>
        </p:txBody>
      </p:sp>
      <p:sp>
        <p:nvSpPr>
          <p:cNvPr id="3" name="Подзаголовок 2"/>
          <p:cNvSpPr>
            <a:spLocks noGrp="1"/>
          </p:cNvSpPr>
          <p:nvPr>
            <p:ph type="subTitle" idx="1"/>
          </p:nvPr>
        </p:nvSpPr>
        <p:spPr>
          <a:xfrm>
            <a:off x="1115616" y="3501008"/>
            <a:ext cx="6400800" cy="2112640"/>
          </a:xfrm>
        </p:spPr>
        <p:txBody>
          <a:bodyPr/>
          <a:lstStyle/>
          <a:p>
            <a:pPr algn="l"/>
            <a:r>
              <a:rPr lang="zh-CN" altLang="en-US" sz="3600" dirty="0" smtClean="0">
                <a:solidFill>
                  <a:schemeClr val="tx1"/>
                </a:solidFill>
              </a:rPr>
              <a:t>          </a:t>
            </a:r>
            <a:r>
              <a:rPr lang="zh-CN" altLang="en-US" sz="4000" dirty="0" smtClean="0">
                <a:solidFill>
                  <a:schemeClr val="tx1"/>
                </a:solidFill>
                <a:latin typeface="+mn-ea"/>
              </a:rPr>
              <a:t>        </a:t>
            </a:r>
            <a:r>
              <a:rPr lang="en-US" altLang="zh-CN" sz="2400" dirty="0" smtClean="0">
                <a:solidFill>
                  <a:schemeClr val="tx1"/>
                </a:solidFill>
                <a:latin typeface="+mn-ea"/>
              </a:rPr>
              <a:t>——</a:t>
            </a:r>
            <a:r>
              <a:rPr lang="zh-CN" altLang="zh-CN" sz="2400" dirty="0" smtClean="0">
                <a:solidFill>
                  <a:schemeClr val="tx1"/>
                </a:solidFill>
                <a:latin typeface="+mn-ea"/>
              </a:rPr>
              <a:t>抢救苗族文化迫在眉睫</a:t>
            </a:r>
            <a:endParaRPr lang="en-US" altLang="zh-CN" sz="2400" dirty="0" smtClean="0">
              <a:solidFill>
                <a:schemeClr val="tx1"/>
              </a:solidFill>
              <a:latin typeface="+mn-ea"/>
            </a:endParaRPr>
          </a:p>
          <a:p>
            <a:pPr algn="l"/>
            <a:r>
              <a:rPr lang="zh-CN" altLang="en-US" sz="4000" dirty="0" smtClean="0">
                <a:solidFill>
                  <a:schemeClr val="tx1"/>
                </a:solidFill>
                <a:latin typeface="+mn-ea"/>
              </a:rPr>
              <a:t>               杨光兰</a:t>
            </a:r>
            <a:endParaRPr lang="en-US" altLang="zh-CN" sz="4000" dirty="0" smtClean="0">
              <a:solidFill>
                <a:schemeClr val="tx1"/>
              </a:solidFill>
              <a:latin typeface="+mn-ea"/>
            </a:endParaRPr>
          </a:p>
          <a:p>
            <a:pPr algn="l"/>
            <a:r>
              <a:rPr lang="en-US" sz="3600" dirty="0" smtClean="0">
                <a:solidFill>
                  <a:schemeClr val="tx1"/>
                </a:solidFill>
              </a:rPr>
              <a:t>                       2018</a:t>
            </a:r>
            <a:r>
              <a:rPr lang="zh-CN" altLang="en-US" sz="3600" dirty="0" smtClean="0">
                <a:solidFill>
                  <a:schemeClr val="tx1"/>
                </a:solidFill>
              </a:rPr>
              <a:t>年</a:t>
            </a:r>
            <a:r>
              <a:rPr lang="en-US" altLang="zh-CN" sz="3600" dirty="0" smtClean="0">
                <a:solidFill>
                  <a:schemeClr val="tx1"/>
                </a:solidFill>
              </a:rPr>
              <a:t>10</a:t>
            </a:r>
            <a:r>
              <a:rPr lang="zh-CN" altLang="en-US" sz="3600" dirty="0" smtClean="0">
                <a:solidFill>
                  <a:schemeClr val="tx1"/>
                </a:solidFill>
              </a:rPr>
              <a:t>月</a:t>
            </a:r>
            <a:r>
              <a:rPr lang="en-US" altLang="zh-CN" sz="3600" dirty="0" smtClean="0">
                <a:solidFill>
                  <a:schemeClr val="tx1"/>
                </a:solidFill>
              </a:rPr>
              <a:t>26</a:t>
            </a:r>
            <a:r>
              <a:rPr lang="zh-CN" altLang="en-US" sz="3600" dirty="0" smtClean="0">
                <a:solidFill>
                  <a:schemeClr val="tx1"/>
                </a:solidFill>
              </a:rPr>
              <a:t>日</a:t>
            </a:r>
            <a:endParaRPr lang="ru-RU" sz="3600" dirty="0">
              <a:solidFill>
                <a:schemeClr val="tx1"/>
              </a:solidFill>
            </a:endParaRPr>
          </a:p>
          <a:p>
            <a:pPr algn="l"/>
            <a:endParaRPr lang="ru-RU" dirty="0">
              <a:solidFill>
                <a:schemeClr val="tx1"/>
              </a:solidFill>
            </a:endParaRPr>
          </a:p>
        </p:txBody>
      </p:sp>
    </p:spTree>
    <p:extLst>
      <p:ext uri="{BB962C8B-B14F-4D97-AF65-F5344CB8AC3E}">
        <p14:creationId xmlns="" xmlns:p14="http://schemas.microsoft.com/office/powerpoint/2010/main" val="2877218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1628800"/>
            <a:ext cx="7848872" cy="5040560"/>
          </a:xfrm>
        </p:spPr>
        <p:txBody>
          <a:bodyPr>
            <a:normAutofit fontScale="85000" lnSpcReduction="20000"/>
          </a:bodyPr>
          <a:lstStyle/>
          <a:p>
            <a:endParaRPr lang="ru-RU" b="1" dirty="0">
              <a:solidFill>
                <a:schemeClr val="tx1"/>
              </a:solidFill>
            </a:endParaRPr>
          </a:p>
          <a:p>
            <a:endParaRPr lang="zh-CN" altLang="zh-CN" dirty="0" smtClean="0"/>
          </a:p>
          <a:p>
            <a:r>
              <a:rPr lang="en-US" altLang="zh-CN" b="1" dirty="0" smtClean="0"/>
              <a:t> </a:t>
            </a:r>
            <a:endParaRPr lang="zh-CN" altLang="zh-CN" dirty="0" smtClean="0"/>
          </a:p>
          <a:p>
            <a:pPr>
              <a:buNone/>
            </a:pPr>
            <a:r>
              <a:rPr lang="en-US" altLang="zh-CN" dirty="0" smtClean="0"/>
              <a:t>  </a:t>
            </a:r>
          </a:p>
          <a:p>
            <a:endParaRPr lang="en-US" altLang="zh-CN" dirty="0" smtClean="0"/>
          </a:p>
          <a:p>
            <a:endParaRPr lang="en-US" altLang="zh-CN" dirty="0" smtClean="0"/>
          </a:p>
          <a:p>
            <a:endParaRPr lang="en-US" altLang="zh-CN" dirty="0" smtClean="0"/>
          </a:p>
          <a:p>
            <a:r>
              <a:rPr lang="zh-CN" altLang="zh-CN" sz="2600" b="1" dirty="0" smtClean="0">
                <a:latin typeface="华文宋体" pitchFamily="2" charset="-122"/>
                <a:ea typeface="华文宋体" pitchFamily="2" charset="-122"/>
              </a:rPr>
              <a:t>杨光兰（苗</a:t>
            </a:r>
            <a:r>
              <a:rPr lang="zh-CN" altLang="en-US" sz="2600" b="1" dirty="0" smtClean="0">
                <a:latin typeface="华文宋体" pitchFamily="2" charset="-122"/>
                <a:ea typeface="华文宋体" pitchFamily="2" charset="-122"/>
              </a:rPr>
              <a:t>名</a:t>
            </a:r>
            <a:r>
              <a:rPr lang="zh-CN" altLang="zh-CN" sz="2600" b="1" dirty="0" smtClean="0">
                <a:latin typeface="华文宋体" pitchFamily="2" charset="-122"/>
                <a:ea typeface="华文宋体" pitchFamily="2" charset="-122"/>
              </a:rPr>
              <a:t>：</a:t>
            </a:r>
            <a:r>
              <a:rPr lang="zh-CN" altLang="zh-CN" dirty="0" smtClean="0"/>
              <a:t>阿娜荞挡</a:t>
            </a:r>
            <a:r>
              <a:rPr lang="zh-CN" altLang="en-US" dirty="0" smtClean="0"/>
              <a:t>；</a:t>
            </a:r>
            <a:r>
              <a:rPr lang="zh-CN" altLang="zh-CN" dirty="0" smtClean="0"/>
              <a:t>笔名：阿娜、阳光；艺名：</a:t>
            </a:r>
            <a:r>
              <a:rPr lang="zh-CN" altLang="zh-CN" sz="2600" b="1" dirty="0" smtClean="0">
                <a:latin typeface="华文宋体" pitchFamily="2" charset="-122"/>
                <a:ea typeface="华文宋体" pitchFamily="2" charset="-122"/>
              </a:rPr>
              <a:t>阿娜美）、</a:t>
            </a:r>
            <a:r>
              <a:rPr lang="zh-CN" altLang="en-US" sz="2600" b="1" dirty="0" smtClean="0">
                <a:latin typeface="华文宋体" pitchFamily="2" charset="-122"/>
                <a:ea typeface="华文宋体" pitchFamily="2" charset="-122"/>
              </a:rPr>
              <a:t>苗族</a:t>
            </a:r>
            <a:r>
              <a:rPr lang="zh-CN" altLang="zh-CN" sz="2600" b="1" dirty="0" smtClean="0">
                <a:latin typeface="华文宋体" pitchFamily="2" charset="-122"/>
                <a:ea typeface="华文宋体" pitchFamily="2" charset="-122"/>
              </a:rPr>
              <a:t>、女、大专文化、中共党员、生于</a:t>
            </a:r>
            <a:r>
              <a:rPr lang="en-US" altLang="zh-CN" sz="2600" b="1" dirty="0" smtClean="0">
                <a:latin typeface="华文宋体" pitchFamily="2" charset="-122"/>
                <a:ea typeface="华文宋体" pitchFamily="2" charset="-122"/>
              </a:rPr>
              <a:t>1954</a:t>
            </a:r>
            <a:r>
              <a:rPr lang="zh-CN" altLang="zh-CN" sz="2600" b="1" dirty="0" smtClean="0">
                <a:latin typeface="华文宋体" pitchFamily="2" charset="-122"/>
                <a:ea typeface="华文宋体" pitchFamily="2" charset="-122"/>
              </a:rPr>
              <a:t>年，贵州省凯里市西门街道龙头村人，</a:t>
            </a:r>
            <a:r>
              <a:rPr lang="en-US" altLang="zh-CN" sz="2600" b="1" dirty="0" smtClean="0">
                <a:latin typeface="华文宋体" pitchFamily="2" charset="-122"/>
                <a:ea typeface="华文宋体" pitchFamily="2" charset="-122"/>
              </a:rPr>
              <a:t>1976</a:t>
            </a:r>
            <a:r>
              <a:rPr lang="zh-CN" altLang="zh-CN" sz="2600" b="1" dirty="0" smtClean="0">
                <a:latin typeface="华文宋体" pitchFamily="2" charset="-122"/>
                <a:ea typeface="华文宋体" pitchFamily="2" charset="-122"/>
              </a:rPr>
              <a:t>年参加工作，曾在原凯里镇、原凯里区公所、大十字街道办事处、西门街道党政办、文明办工作，</a:t>
            </a:r>
            <a:r>
              <a:rPr lang="en-US" altLang="zh-CN" sz="2600" b="1" dirty="0" smtClean="0">
                <a:latin typeface="华文宋体" pitchFamily="2" charset="-122"/>
                <a:ea typeface="华文宋体" pitchFamily="2" charset="-122"/>
              </a:rPr>
              <a:t>1997</a:t>
            </a:r>
            <a:r>
              <a:rPr lang="zh-CN" altLang="zh-CN" sz="2600" b="1" dirty="0" smtClean="0">
                <a:latin typeface="华文宋体" pitchFamily="2" charset="-122"/>
                <a:ea typeface="华文宋体" pitchFamily="2" charset="-122"/>
              </a:rPr>
              <a:t>年毕业于贵州大学《行政管理专业》，</a:t>
            </a:r>
            <a:r>
              <a:rPr lang="en-US" altLang="zh-CN" sz="2600" b="1" dirty="0" smtClean="0">
                <a:latin typeface="华文宋体" pitchFamily="2" charset="-122"/>
                <a:ea typeface="华文宋体" pitchFamily="2" charset="-122"/>
              </a:rPr>
              <a:t>2010</a:t>
            </a:r>
            <a:r>
              <a:rPr lang="zh-CN" altLang="zh-CN" sz="2600" b="1" dirty="0" smtClean="0">
                <a:latin typeface="华文宋体" pitchFamily="2" charset="-122"/>
                <a:ea typeface="华文宋体" pitchFamily="2" charset="-122"/>
              </a:rPr>
              <a:t>年在西门街道退休。系黔东南州文联作协会员、凯里市文联音协会员、凯里市文联民间协会会员、凯里市苗学会会员，</a:t>
            </a:r>
            <a:r>
              <a:rPr lang="en-US" altLang="zh-CN" sz="2600" b="1" dirty="0" smtClean="0">
                <a:latin typeface="华文宋体" pitchFamily="2" charset="-122"/>
                <a:ea typeface="华文宋体" pitchFamily="2" charset="-122"/>
              </a:rPr>
              <a:t>2017</a:t>
            </a:r>
            <a:r>
              <a:rPr lang="zh-CN" altLang="zh-CN" sz="2600" b="1" dirty="0" smtClean="0">
                <a:latin typeface="华文宋体" pitchFamily="2" charset="-122"/>
                <a:ea typeface="华文宋体" pitchFamily="2" charset="-122"/>
              </a:rPr>
              <a:t>年被凯里市人民政府命名为非物质文化遗产项目苗族情歌市级代表性传承人。</a:t>
            </a:r>
          </a:p>
          <a:p>
            <a:pPr>
              <a:buNone/>
            </a:pPr>
            <a:endParaRPr lang="en-US" altLang="zh-CN" dirty="0" smtClean="0"/>
          </a:p>
          <a:p>
            <a:endParaRPr lang="en-US" altLang="zh-CN" dirty="0"/>
          </a:p>
          <a:p>
            <a:pPr>
              <a:buNone/>
            </a:pPr>
            <a:endParaRPr lang="en-US" altLang="zh-CN" dirty="0" smtClean="0"/>
          </a:p>
          <a:p>
            <a:pPr>
              <a:buNone/>
            </a:pPr>
            <a:endParaRPr lang="en-US" altLang="zh-CN" dirty="0"/>
          </a:p>
          <a:p>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a:p>
          <a:p>
            <a:endParaRPr lang="en-US" altLang="zh-CN" dirty="0" smtClean="0"/>
          </a:p>
          <a:p>
            <a:endParaRPr lang="zh-CN" altLang="zh-CN" dirty="0"/>
          </a:p>
          <a:p>
            <a:endParaRPr lang="ru-RU" dirty="0"/>
          </a:p>
        </p:txBody>
      </p:sp>
      <p:sp>
        <p:nvSpPr>
          <p:cNvPr id="2" name="Заголовок 1"/>
          <p:cNvSpPr>
            <a:spLocks noGrp="1"/>
          </p:cNvSpPr>
          <p:nvPr>
            <p:ph type="title"/>
          </p:nvPr>
        </p:nvSpPr>
        <p:spPr>
          <a:xfrm>
            <a:off x="457200" y="260648"/>
            <a:ext cx="8229600" cy="1728192"/>
          </a:xfrm>
        </p:spPr>
        <p:txBody>
          <a:bodyPr>
            <a:noAutofit/>
          </a:bodyPr>
          <a:lstStyle/>
          <a:p>
            <a:r>
              <a:rPr lang="en-US" altLang="zh-CN" sz="6600" b="1" dirty="0" smtClean="0">
                <a:solidFill>
                  <a:schemeClr val="tx1"/>
                </a:solidFill>
              </a:rPr>
              <a:t/>
            </a:r>
            <a:br>
              <a:rPr lang="en-US" altLang="zh-CN" sz="6600" b="1" dirty="0" smtClean="0">
                <a:solidFill>
                  <a:schemeClr val="tx1"/>
                </a:solidFill>
              </a:rPr>
            </a:br>
            <a:r>
              <a:rPr lang="zh-CN" altLang="en-US" sz="6600" dirty="0" smtClean="0">
                <a:solidFill>
                  <a:schemeClr val="tx1"/>
                </a:solidFill>
                <a:latin typeface="+mj-ea"/>
              </a:rPr>
              <a:t>简介</a:t>
            </a:r>
            <a:r>
              <a:rPr lang="ru-RU" sz="6600" dirty="0">
                <a:latin typeface="+mj-ea"/>
              </a:rPr>
              <a:t/>
            </a:r>
            <a:br>
              <a:rPr lang="ru-RU" sz="6600" dirty="0">
                <a:latin typeface="+mj-ea"/>
              </a:rPr>
            </a:br>
            <a:endParaRPr lang="ru-RU" sz="6600" dirty="0">
              <a:latin typeface="+mj-ea"/>
            </a:endParaRPr>
          </a:p>
        </p:txBody>
      </p:sp>
      <p:pic>
        <p:nvPicPr>
          <p:cNvPr id="1026" name="图片模式1" descr="_DSC7417副本"/>
          <p:cNvPicPr>
            <a:picLocks noRot="1" noChangeAspect="1" noChangeArrowheads="1"/>
          </p:cNvPicPr>
          <p:nvPr/>
        </p:nvPicPr>
        <p:blipFill>
          <a:blip r:embed="rId2" cstate="print"/>
          <a:srcRect l="5319" r="9599" b="22580"/>
          <a:stretch>
            <a:fillRect/>
          </a:stretch>
        </p:blipFill>
        <p:spPr bwMode="auto">
          <a:xfrm>
            <a:off x="3635896" y="1700808"/>
            <a:ext cx="1828800" cy="2088232"/>
          </a:xfrm>
          <a:prstGeom prst="rect">
            <a:avLst/>
          </a:prstGeom>
          <a:noFill/>
          <a:ln w="9525">
            <a:noFill/>
            <a:miter lim="800000"/>
            <a:headEnd/>
            <a:tailEnd/>
          </a:ln>
          <a:effectLst/>
        </p:spPr>
      </p:pic>
    </p:spTree>
    <p:extLst>
      <p:ext uri="{BB962C8B-B14F-4D97-AF65-F5344CB8AC3E}">
        <p14:creationId xmlns="" xmlns:p14="http://schemas.microsoft.com/office/powerpoint/2010/main" val="1560304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2276872"/>
            <a:ext cx="7776864" cy="4176464"/>
          </a:xfrm>
        </p:spPr>
        <p:txBody>
          <a:bodyPr>
            <a:normAutofit/>
          </a:bodyPr>
          <a:lstStyle/>
          <a:p>
            <a:pPr marL="0" indent="0">
              <a:buNone/>
            </a:pPr>
            <a:r>
              <a:rPr lang="en-US" altLang="zh-CN" b="1" dirty="0" smtClean="0">
                <a:latin typeface="华文宋体" pitchFamily="2" charset="-122"/>
                <a:ea typeface="华文宋体" pitchFamily="2" charset="-122"/>
              </a:rPr>
              <a:t>(</a:t>
            </a:r>
            <a:r>
              <a:rPr lang="zh-CN" altLang="en-US" b="1" dirty="0" smtClean="0">
                <a:latin typeface="华文宋体" pitchFamily="2" charset="-122"/>
                <a:ea typeface="华文宋体" pitchFamily="2" charset="-122"/>
              </a:rPr>
              <a:t>一</a:t>
            </a:r>
            <a:r>
              <a:rPr lang="en-US" altLang="zh-CN" b="1" dirty="0" smtClean="0">
                <a:latin typeface="华文宋体" pitchFamily="2" charset="-122"/>
                <a:ea typeface="华文宋体" pitchFamily="2" charset="-122"/>
              </a:rPr>
              <a:t>)</a:t>
            </a:r>
            <a:r>
              <a:rPr lang="zh-CN" altLang="zh-CN" b="1" dirty="0" smtClean="0">
                <a:latin typeface="华文宋体" pitchFamily="2" charset="-122"/>
                <a:ea typeface="华文宋体" pitchFamily="2" charset="-122"/>
              </a:rPr>
              <a:t>苗族文化内涵</a:t>
            </a:r>
          </a:p>
          <a:p>
            <a:pPr marL="0" indent="0">
              <a:buNone/>
            </a:pPr>
            <a:r>
              <a:rPr lang="en-US" altLang="zh-CN" sz="3300" b="1" dirty="0" smtClean="0">
                <a:ea typeface="华文宋体" pitchFamily="2" charset="-122"/>
              </a:rPr>
              <a:t> </a:t>
            </a:r>
            <a:r>
              <a:rPr lang="zh-CN" altLang="zh-CN" sz="2000" dirty="0" smtClean="0"/>
              <a:t>苗族人民在历史发展过程中所创作的物质财富和精神财富的总合</a:t>
            </a:r>
            <a:endParaRPr lang="en-US" altLang="zh-CN" sz="2000" dirty="0">
              <a:latin typeface="+mn-ea"/>
            </a:endParaRPr>
          </a:p>
          <a:p>
            <a:pPr marL="0" indent="0">
              <a:buNone/>
            </a:pPr>
            <a:r>
              <a:rPr lang="en-US" altLang="zh-CN" b="1" dirty="0" smtClean="0">
                <a:latin typeface="华文宋体" pitchFamily="2" charset="-122"/>
                <a:ea typeface="华文宋体" pitchFamily="2" charset="-122"/>
              </a:rPr>
              <a:t>(</a:t>
            </a:r>
            <a:r>
              <a:rPr lang="zh-CN" altLang="zh-CN" b="1" dirty="0">
                <a:latin typeface="华文宋体" pitchFamily="2" charset="-122"/>
                <a:ea typeface="华文宋体" pitchFamily="2" charset="-122"/>
              </a:rPr>
              <a:t>二</a:t>
            </a:r>
            <a:r>
              <a:rPr lang="en-US" altLang="zh-CN" b="1" dirty="0" smtClean="0">
                <a:latin typeface="华文宋体" pitchFamily="2" charset="-122"/>
                <a:ea typeface="华文宋体" pitchFamily="2" charset="-122"/>
              </a:rPr>
              <a:t>)</a:t>
            </a:r>
            <a:r>
              <a:rPr lang="zh-CN" altLang="zh-CN" b="1" dirty="0" smtClean="0">
                <a:latin typeface="华文宋体" pitchFamily="2" charset="-122"/>
                <a:ea typeface="华文宋体" pitchFamily="2" charset="-122"/>
              </a:rPr>
              <a:t>苗族文化外延</a:t>
            </a:r>
            <a:endParaRPr lang="en-US" altLang="zh-CN" b="1" dirty="0" smtClean="0">
              <a:latin typeface="华文宋体" pitchFamily="2" charset="-122"/>
              <a:ea typeface="华文宋体" pitchFamily="2" charset="-122"/>
            </a:endParaRPr>
          </a:p>
          <a:p>
            <a:pPr marL="0" indent="0">
              <a:buNone/>
            </a:pPr>
            <a:r>
              <a:rPr lang="zh-CN" altLang="zh-CN" sz="2000" dirty="0" smtClean="0"/>
              <a:t>就是中华文化，因为苗族是中华文化民族的一员，苗族文化也是中华传统文化重要组成部分之一</a:t>
            </a:r>
            <a:endParaRPr lang="en-US" altLang="zh-CN" sz="2000" dirty="0" smtClean="0"/>
          </a:p>
          <a:p>
            <a:pPr marL="0" indent="0">
              <a:buNone/>
            </a:pPr>
            <a:endParaRPr lang="en-US" altLang="zh-CN" sz="3300" b="1" dirty="0" smtClean="0">
              <a:latin typeface="华文宋体" pitchFamily="2" charset="-122"/>
              <a:ea typeface="华文宋体" pitchFamily="2" charset="-122"/>
            </a:endParaRPr>
          </a:p>
          <a:p>
            <a:pPr marL="0" indent="0">
              <a:buNone/>
            </a:pPr>
            <a:endParaRPr lang="en-US" altLang="zh-CN" sz="3300" b="1" dirty="0" smtClean="0">
              <a:latin typeface="华文宋体" pitchFamily="2" charset="-122"/>
              <a:ea typeface="华文宋体" pitchFamily="2" charset="-122"/>
            </a:endParaRPr>
          </a:p>
          <a:p>
            <a:pPr marL="0" indent="0">
              <a:buNone/>
            </a:pPr>
            <a:endParaRPr lang="en-US" altLang="zh-CN" sz="3300" b="1" dirty="0">
              <a:latin typeface="华文宋体" pitchFamily="2" charset="-122"/>
              <a:ea typeface="华文宋体" pitchFamily="2" charset="-122"/>
            </a:endParaRPr>
          </a:p>
          <a:p>
            <a:endParaRPr lang="en-US" dirty="0" smtClean="0"/>
          </a:p>
          <a:p>
            <a:endParaRPr lang="ru-RU" dirty="0"/>
          </a:p>
        </p:txBody>
      </p:sp>
      <p:sp>
        <p:nvSpPr>
          <p:cNvPr id="2" name="Заголовок 1"/>
          <p:cNvSpPr>
            <a:spLocks noGrp="1"/>
          </p:cNvSpPr>
          <p:nvPr>
            <p:ph type="title"/>
          </p:nvPr>
        </p:nvSpPr>
        <p:spPr>
          <a:xfrm>
            <a:off x="457200" y="332656"/>
            <a:ext cx="8229600" cy="1800200"/>
          </a:xfrm>
        </p:spPr>
        <p:txBody>
          <a:bodyPr>
            <a:normAutofit fontScale="90000"/>
          </a:bodyPr>
          <a:lstStyle/>
          <a:p>
            <a:r>
              <a:rPr lang="en-US" altLang="zh-CN" sz="6600" b="1" dirty="0" smtClean="0"/>
              <a:t/>
            </a:r>
            <a:br>
              <a:rPr lang="en-US" altLang="zh-CN" sz="6600" b="1" dirty="0" smtClean="0"/>
            </a:br>
            <a:r>
              <a:rPr lang="en-US" altLang="zh-CN" sz="6600" b="1" dirty="0" smtClean="0"/>
              <a:t/>
            </a:r>
            <a:br>
              <a:rPr lang="en-US" altLang="zh-CN" sz="6600" b="1" dirty="0" smtClean="0"/>
            </a:br>
            <a:r>
              <a:rPr lang="zh-CN" altLang="zh-CN" sz="6000" dirty="0" smtClean="0">
                <a:solidFill>
                  <a:schemeClr val="tx1"/>
                </a:solidFill>
                <a:latin typeface="+mj-ea"/>
              </a:rPr>
              <a:t>苗族文化的认识</a:t>
            </a:r>
            <a:r>
              <a:rPr lang="zh-CN" altLang="zh-CN" sz="6000" dirty="0" smtClean="0"/>
              <a:t/>
            </a:r>
            <a:br>
              <a:rPr lang="zh-CN" altLang="zh-CN" sz="6000" dirty="0" smtClean="0"/>
            </a:br>
            <a:r>
              <a:rPr lang="zh-CN" altLang="zh-CN" sz="6600" dirty="0" smtClean="0"/>
              <a:t/>
            </a:r>
            <a:br>
              <a:rPr lang="zh-CN" altLang="zh-CN" sz="6600" dirty="0" smtClean="0"/>
            </a:br>
            <a:endParaRPr lang="ru-RU" sz="6600" dirty="0">
              <a:solidFill>
                <a:schemeClr val="tx1"/>
              </a:solidFill>
            </a:endParaRPr>
          </a:p>
        </p:txBody>
      </p:sp>
      <p:pic>
        <p:nvPicPr>
          <p:cNvPr id="4" name="图片 3" descr="mmexport1539230119856.jpg"/>
          <p:cNvPicPr>
            <a:picLocks noChangeAspect="1"/>
          </p:cNvPicPr>
          <p:nvPr/>
        </p:nvPicPr>
        <p:blipFill>
          <a:blip r:embed="rId2" cstate="print"/>
          <a:stretch>
            <a:fillRect/>
          </a:stretch>
        </p:blipFill>
        <p:spPr>
          <a:xfrm>
            <a:off x="2339752" y="4365104"/>
            <a:ext cx="4608512" cy="2088232"/>
          </a:xfrm>
          <a:prstGeom prst="rect">
            <a:avLst/>
          </a:prstGeom>
        </p:spPr>
      </p:pic>
    </p:spTree>
    <p:extLst>
      <p:ext uri="{BB962C8B-B14F-4D97-AF65-F5344CB8AC3E}">
        <p14:creationId xmlns="" xmlns:p14="http://schemas.microsoft.com/office/powerpoint/2010/main" val="844277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276872"/>
            <a:ext cx="8496944" cy="4320480"/>
          </a:xfrm>
        </p:spPr>
        <p:txBody>
          <a:bodyPr>
            <a:normAutofit/>
          </a:bodyPr>
          <a:lstStyle/>
          <a:p>
            <a:pPr marL="0" indent="0">
              <a:buNone/>
            </a:pPr>
            <a:endParaRPr lang="en-US" altLang="zh-CN" b="1" dirty="0" smtClean="0">
              <a:latin typeface="华文宋体" pitchFamily="2" charset="-122"/>
              <a:ea typeface="华文宋体" pitchFamily="2" charset="-122"/>
            </a:endParaRPr>
          </a:p>
          <a:p>
            <a:pPr marL="0" lvl="0" indent="0">
              <a:buNone/>
            </a:pPr>
            <a:r>
              <a:rPr lang="en-US" altLang="zh-CN" b="1" dirty="0" smtClean="0">
                <a:latin typeface="华文宋体" pitchFamily="2" charset="-122"/>
                <a:ea typeface="华文宋体" pitchFamily="2" charset="-122"/>
              </a:rPr>
              <a:t>(</a:t>
            </a:r>
            <a:r>
              <a:rPr lang="zh-CN" altLang="en-US" b="1" dirty="0" smtClean="0">
                <a:latin typeface="华文宋体" pitchFamily="2" charset="-122"/>
                <a:ea typeface="华文宋体" pitchFamily="2" charset="-122"/>
              </a:rPr>
              <a:t>一</a:t>
            </a:r>
            <a:r>
              <a:rPr lang="en-US" altLang="zh-CN" b="1" dirty="0" smtClean="0">
                <a:latin typeface="华文宋体" pitchFamily="2" charset="-122"/>
                <a:ea typeface="华文宋体" pitchFamily="2" charset="-122"/>
              </a:rPr>
              <a:t>)</a:t>
            </a:r>
            <a:r>
              <a:rPr lang="zh-CN" altLang="en-US" b="1" dirty="0" smtClean="0">
                <a:latin typeface="华文宋体" pitchFamily="2" charset="-122"/>
                <a:ea typeface="华文宋体" pitchFamily="2" charset="-122"/>
              </a:rPr>
              <a:t>民族</a:t>
            </a:r>
            <a:r>
              <a:rPr lang="zh-CN" altLang="zh-CN" b="1" dirty="0" smtClean="0">
                <a:latin typeface="华文宋体" pitchFamily="2" charset="-122"/>
                <a:ea typeface="华文宋体" pitchFamily="2" charset="-122"/>
              </a:rPr>
              <a:t>文化是中华民族的血脉</a:t>
            </a:r>
            <a:r>
              <a:rPr lang="en-US" altLang="zh-CN" b="1" dirty="0" smtClean="0">
                <a:latin typeface="华文宋体" pitchFamily="2" charset="-122"/>
                <a:ea typeface="华文宋体" pitchFamily="2" charset="-122"/>
              </a:rPr>
              <a:t>    </a:t>
            </a:r>
          </a:p>
          <a:p>
            <a:pPr marL="0" indent="0">
              <a:buNone/>
            </a:pPr>
            <a:r>
              <a:rPr lang="en-US" altLang="zh-CN" sz="2000" dirty="0" smtClean="0"/>
              <a:t>       1.</a:t>
            </a:r>
            <a:r>
              <a:rPr lang="zh-CN" altLang="zh-CN" sz="2000" dirty="0" smtClean="0"/>
              <a:t>博大精深的</a:t>
            </a:r>
            <a:r>
              <a:rPr lang="zh-CN" altLang="en-US" sz="2000" dirty="0" smtClean="0"/>
              <a:t>民族</a:t>
            </a:r>
            <a:r>
              <a:rPr lang="zh-CN" altLang="zh-CN" sz="2000" dirty="0" smtClean="0"/>
              <a:t>文化</a:t>
            </a:r>
            <a:r>
              <a:rPr lang="en-US" altLang="zh-CN" sz="2000" dirty="0" smtClean="0"/>
              <a:t>                                                                              </a:t>
            </a:r>
          </a:p>
          <a:p>
            <a:pPr marL="0" indent="0">
              <a:buNone/>
            </a:pPr>
            <a:r>
              <a:rPr lang="en-US" altLang="zh-CN" sz="2000" dirty="0" smtClean="0"/>
              <a:t>      2.</a:t>
            </a:r>
            <a:r>
              <a:rPr lang="zh-CN" altLang="en-US" sz="2000" dirty="0" smtClean="0"/>
              <a:t>民族</a:t>
            </a:r>
            <a:r>
              <a:rPr lang="zh-CN" altLang="zh-CN" sz="2000" dirty="0" smtClean="0"/>
              <a:t>文化</a:t>
            </a:r>
            <a:r>
              <a:rPr lang="zh-CN" altLang="en-US" sz="2000" dirty="0" smtClean="0"/>
              <a:t>的</a:t>
            </a:r>
            <a:r>
              <a:rPr lang="zh-CN" altLang="zh-CN" sz="2000" dirty="0" smtClean="0"/>
              <a:t>凝聚</a:t>
            </a:r>
            <a:r>
              <a:rPr lang="zh-CN" altLang="en-US" sz="2000" dirty="0" smtClean="0"/>
              <a:t>和</a:t>
            </a:r>
            <a:r>
              <a:rPr lang="zh-CN" altLang="zh-CN" sz="2000" dirty="0" smtClean="0"/>
              <a:t>积淀</a:t>
            </a:r>
            <a:endParaRPr lang="en-US" altLang="zh-CN" sz="2000" dirty="0" smtClean="0"/>
          </a:p>
          <a:p>
            <a:pPr marL="0" indent="0">
              <a:buNone/>
            </a:pPr>
            <a:r>
              <a:rPr lang="en-US" altLang="zh-CN" sz="2000" dirty="0" smtClean="0"/>
              <a:t>      3.</a:t>
            </a:r>
            <a:r>
              <a:rPr lang="zh-CN" altLang="en-US" sz="2000" dirty="0" smtClean="0"/>
              <a:t>民族</a:t>
            </a:r>
            <a:r>
              <a:rPr lang="zh-CN" altLang="zh-CN" sz="2000" dirty="0" smtClean="0"/>
              <a:t>文化具有历史传承性</a:t>
            </a:r>
            <a:endParaRPr lang="en-US" altLang="zh-CN" sz="2000" dirty="0" smtClean="0"/>
          </a:p>
          <a:p>
            <a:pPr marL="0" indent="0">
              <a:buNone/>
            </a:pPr>
            <a:endParaRPr lang="en-US" altLang="zh-CN" sz="2000" dirty="0">
              <a:latin typeface="+mn-ea"/>
            </a:endParaRPr>
          </a:p>
          <a:p>
            <a:pPr marL="0" lvl="0" indent="0">
              <a:buNone/>
            </a:pPr>
            <a:r>
              <a:rPr lang="en-US" altLang="zh-CN" b="1" dirty="0" smtClean="0">
                <a:latin typeface="华文宋体" pitchFamily="2" charset="-122"/>
                <a:ea typeface="华文宋体" pitchFamily="2" charset="-122"/>
              </a:rPr>
              <a:t>(</a:t>
            </a:r>
            <a:r>
              <a:rPr lang="zh-CN" altLang="zh-CN" b="1" dirty="0">
                <a:latin typeface="华文宋体" pitchFamily="2" charset="-122"/>
                <a:ea typeface="华文宋体" pitchFamily="2" charset="-122"/>
              </a:rPr>
              <a:t>二</a:t>
            </a:r>
            <a:r>
              <a:rPr lang="en-US" altLang="zh-CN" b="1" dirty="0" smtClean="0">
                <a:latin typeface="华文宋体" pitchFamily="2" charset="-122"/>
                <a:ea typeface="华文宋体" pitchFamily="2" charset="-122"/>
              </a:rPr>
              <a:t>)</a:t>
            </a:r>
            <a:r>
              <a:rPr lang="zh-CN" altLang="zh-CN" b="1" dirty="0" smtClean="0">
                <a:latin typeface="华文宋体" pitchFamily="2" charset="-122"/>
                <a:ea typeface="华文宋体" pitchFamily="2" charset="-122"/>
              </a:rPr>
              <a:t>传承和发展民族文化</a:t>
            </a:r>
            <a:r>
              <a:rPr lang="zh-CN" altLang="en-US" b="1" dirty="0" smtClean="0">
                <a:latin typeface="华文宋体" pitchFamily="2" charset="-122"/>
                <a:ea typeface="华文宋体" pitchFamily="2" charset="-122"/>
              </a:rPr>
              <a:t>是历史的必然</a:t>
            </a:r>
            <a:endParaRPr lang="en-US" altLang="zh-CN" b="1" dirty="0" smtClean="0">
              <a:latin typeface="华文宋体" pitchFamily="2" charset="-122"/>
              <a:ea typeface="华文宋体" pitchFamily="2" charset="-122"/>
            </a:endParaRPr>
          </a:p>
          <a:p>
            <a:pPr marL="0" lvl="0" indent="0">
              <a:buNone/>
            </a:pPr>
            <a:r>
              <a:rPr lang="en-US" altLang="zh-CN" sz="2000" dirty="0" smtClean="0">
                <a:latin typeface="+mn-ea"/>
              </a:rPr>
              <a:t>     1.</a:t>
            </a:r>
            <a:r>
              <a:rPr lang="zh-CN" altLang="zh-CN" sz="2000" dirty="0" smtClean="0"/>
              <a:t>优秀传统</a:t>
            </a:r>
            <a:r>
              <a:rPr lang="zh-CN" altLang="en-US" sz="2000" dirty="0" smtClean="0"/>
              <a:t>苗族</a:t>
            </a:r>
            <a:r>
              <a:rPr lang="zh-CN" altLang="zh-CN" sz="2000" dirty="0" smtClean="0"/>
              <a:t>文化</a:t>
            </a:r>
            <a:endParaRPr lang="en-US" altLang="zh-CN" sz="2000" dirty="0">
              <a:latin typeface="+mn-ea"/>
            </a:endParaRPr>
          </a:p>
          <a:p>
            <a:pPr marL="0" indent="0">
              <a:buNone/>
            </a:pPr>
            <a:r>
              <a:rPr lang="en-US" altLang="zh-CN" sz="2000" dirty="0" smtClean="0">
                <a:latin typeface="+mn-ea"/>
              </a:rPr>
              <a:t>     2.</a:t>
            </a:r>
            <a:r>
              <a:rPr lang="zh-CN" altLang="zh-CN" sz="2000" dirty="0" smtClean="0"/>
              <a:t>弘扬优秀</a:t>
            </a:r>
            <a:r>
              <a:rPr lang="zh-CN" altLang="en-US" sz="2000" dirty="0" smtClean="0"/>
              <a:t>苗族</a:t>
            </a:r>
            <a:r>
              <a:rPr lang="zh-CN" altLang="zh-CN" sz="2000" dirty="0" smtClean="0"/>
              <a:t>文化</a:t>
            </a:r>
            <a:endParaRPr lang="en-US" altLang="zh-CN" sz="2000" dirty="0">
              <a:latin typeface="+mn-ea"/>
            </a:endParaRPr>
          </a:p>
          <a:p>
            <a:pPr marL="0" indent="0">
              <a:buNone/>
            </a:pPr>
            <a:r>
              <a:rPr lang="en-US" altLang="zh-CN" sz="2000" dirty="0" smtClean="0">
                <a:latin typeface="+mn-ea"/>
              </a:rPr>
              <a:t>     3.</a:t>
            </a:r>
            <a:r>
              <a:rPr lang="zh-CN" altLang="zh-CN" sz="2000" dirty="0" smtClean="0"/>
              <a:t>正确认识民族优秀传统文化</a:t>
            </a:r>
            <a:endParaRPr lang="en-US" altLang="zh-CN" sz="2000" dirty="0">
              <a:latin typeface="+mn-ea"/>
            </a:endParaRPr>
          </a:p>
          <a:p>
            <a:pPr marL="0" indent="0">
              <a:buNone/>
            </a:pPr>
            <a:endParaRPr lang="en-US" altLang="zh-CN" sz="3300" b="1" dirty="0" smtClean="0">
              <a:latin typeface="华文宋体" pitchFamily="2" charset="-122"/>
              <a:ea typeface="华文宋体" pitchFamily="2" charset="-122"/>
            </a:endParaRPr>
          </a:p>
          <a:p>
            <a:pPr marL="0" indent="0">
              <a:buNone/>
            </a:pPr>
            <a:endParaRPr lang="en-US" altLang="zh-CN" sz="3300" b="1" dirty="0" smtClean="0">
              <a:latin typeface="华文宋体" pitchFamily="2" charset="-122"/>
              <a:ea typeface="华文宋体" pitchFamily="2" charset="-122"/>
            </a:endParaRPr>
          </a:p>
          <a:p>
            <a:pPr marL="0" indent="0">
              <a:buNone/>
            </a:pPr>
            <a:endParaRPr lang="en-US" altLang="zh-CN" sz="3300" b="1" dirty="0" smtClean="0">
              <a:latin typeface="华文宋体" pitchFamily="2" charset="-122"/>
              <a:ea typeface="华文宋体" pitchFamily="2" charset="-122"/>
            </a:endParaRPr>
          </a:p>
          <a:p>
            <a:pPr marL="0" indent="0">
              <a:buNone/>
            </a:pPr>
            <a:endParaRPr lang="en-US" altLang="zh-CN" sz="3300" b="1" dirty="0">
              <a:latin typeface="华文宋体" pitchFamily="2" charset="-122"/>
              <a:ea typeface="华文宋体" pitchFamily="2" charset="-122"/>
            </a:endParaRPr>
          </a:p>
          <a:p>
            <a:endParaRPr lang="en-US" dirty="0" smtClean="0"/>
          </a:p>
          <a:p>
            <a:endParaRPr lang="ru-RU" dirty="0"/>
          </a:p>
        </p:txBody>
      </p:sp>
      <p:sp>
        <p:nvSpPr>
          <p:cNvPr id="2" name="Заголовок 1"/>
          <p:cNvSpPr>
            <a:spLocks noGrp="1"/>
          </p:cNvSpPr>
          <p:nvPr>
            <p:ph type="title"/>
          </p:nvPr>
        </p:nvSpPr>
        <p:spPr>
          <a:xfrm>
            <a:off x="457200" y="332656"/>
            <a:ext cx="8229600" cy="1800200"/>
          </a:xfrm>
        </p:spPr>
        <p:txBody>
          <a:bodyPr>
            <a:normAutofit fontScale="90000"/>
          </a:bodyPr>
          <a:lstStyle/>
          <a:p>
            <a:pPr lvl="0"/>
            <a:r>
              <a:rPr lang="en-US" altLang="zh-CN" sz="6600" b="1" dirty="0" smtClean="0"/>
              <a:t/>
            </a:r>
            <a:br>
              <a:rPr lang="en-US" altLang="zh-CN" sz="6600" b="1" dirty="0" smtClean="0"/>
            </a:br>
            <a:r>
              <a:rPr lang="zh-CN" altLang="zh-CN" sz="6000" dirty="0" smtClean="0">
                <a:solidFill>
                  <a:schemeClr val="tx1"/>
                </a:solidFill>
                <a:latin typeface="+mj-ea"/>
              </a:rPr>
              <a:t>抢救</a:t>
            </a:r>
            <a:r>
              <a:rPr lang="zh-CN" altLang="en-US" sz="6000" dirty="0" smtClean="0">
                <a:solidFill>
                  <a:schemeClr val="tx1"/>
                </a:solidFill>
                <a:latin typeface="+mj-ea"/>
              </a:rPr>
              <a:t>传承</a:t>
            </a:r>
            <a:r>
              <a:rPr lang="zh-CN" altLang="zh-CN" sz="6000" dirty="0" smtClean="0">
                <a:solidFill>
                  <a:schemeClr val="tx1"/>
                </a:solidFill>
                <a:latin typeface="+mj-ea"/>
              </a:rPr>
              <a:t>苗族文化的</a:t>
            </a:r>
            <a:r>
              <a:rPr lang="zh-CN" altLang="en-US" sz="6000" dirty="0" smtClean="0">
                <a:solidFill>
                  <a:schemeClr val="tx1"/>
                </a:solidFill>
                <a:latin typeface="+mj-ea"/>
              </a:rPr>
              <a:t>必要</a:t>
            </a:r>
            <a:r>
              <a:rPr lang="zh-CN" altLang="zh-CN" sz="6600" dirty="0" smtClean="0"/>
              <a:t/>
            </a:r>
            <a:br>
              <a:rPr lang="zh-CN" altLang="zh-CN" sz="6600" dirty="0" smtClean="0"/>
            </a:br>
            <a:endParaRPr lang="ru-RU" sz="6600" dirty="0">
              <a:solidFill>
                <a:schemeClr val="tx1"/>
              </a:solidFill>
            </a:endParaRPr>
          </a:p>
        </p:txBody>
      </p:sp>
      <p:pic>
        <p:nvPicPr>
          <p:cNvPr id="6" name="图片 5" descr="mmexport1539230112597.jpg"/>
          <p:cNvPicPr>
            <a:picLocks noChangeAspect="1"/>
          </p:cNvPicPr>
          <p:nvPr/>
        </p:nvPicPr>
        <p:blipFill>
          <a:blip r:embed="rId2" cstate="print"/>
          <a:stretch>
            <a:fillRect/>
          </a:stretch>
        </p:blipFill>
        <p:spPr>
          <a:xfrm>
            <a:off x="5724128" y="3068960"/>
            <a:ext cx="3096344" cy="3024336"/>
          </a:xfrm>
          <a:prstGeom prst="rect">
            <a:avLst/>
          </a:prstGeom>
        </p:spPr>
      </p:pic>
    </p:spTree>
    <p:extLst>
      <p:ext uri="{BB962C8B-B14F-4D97-AF65-F5344CB8AC3E}">
        <p14:creationId xmlns="" xmlns:p14="http://schemas.microsoft.com/office/powerpoint/2010/main" val="844277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2060848"/>
            <a:ext cx="7704856" cy="4464496"/>
          </a:xfrm>
        </p:spPr>
        <p:txBody>
          <a:bodyPr>
            <a:normAutofit/>
          </a:bodyPr>
          <a:lstStyle/>
          <a:p>
            <a:pPr>
              <a:buNone/>
            </a:pPr>
            <a:endParaRPr lang="en-US" altLang="zh-CN" b="1" dirty="0" smtClean="0"/>
          </a:p>
          <a:p>
            <a:r>
              <a:rPr lang="en-US" altLang="zh-CN" b="1" dirty="0" smtClean="0">
                <a:latin typeface="华文宋体" pitchFamily="2" charset="-122"/>
                <a:ea typeface="华文宋体" pitchFamily="2" charset="-122"/>
              </a:rPr>
              <a:t>(</a:t>
            </a:r>
            <a:r>
              <a:rPr lang="zh-CN" altLang="zh-CN" b="1" dirty="0">
                <a:latin typeface="华文宋体" pitchFamily="2" charset="-122"/>
                <a:ea typeface="华文宋体" pitchFamily="2" charset="-122"/>
              </a:rPr>
              <a:t>一</a:t>
            </a:r>
            <a:r>
              <a:rPr lang="en-US" altLang="zh-CN" b="1" dirty="0" smtClean="0">
                <a:latin typeface="华文宋体" pitchFamily="2" charset="-122"/>
                <a:ea typeface="华文宋体" pitchFamily="2" charset="-122"/>
              </a:rPr>
              <a:t>)</a:t>
            </a:r>
            <a:r>
              <a:rPr lang="zh-CN" altLang="zh-CN" b="1" dirty="0" smtClean="0">
                <a:latin typeface="华文宋体" pitchFamily="2" charset="-122"/>
                <a:ea typeface="华文宋体" pitchFamily="2" charset="-122"/>
              </a:rPr>
              <a:t> 挖掘和保护、传承与发展民族文化尚待加强。</a:t>
            </a:r>
            <a:endParaRPr lang="en-US" altLang="zh-CN" b="1" dirty="0" smtClean="0">
              <a:latin typeface="华文宋体" pitchFamily="2" charset="-122"/>
              <a:ea typeface="华文宋体" pitchFamily="2" charset="-122"/>
            </a:endParaRPr>
          </a:p>
          <a:p>
            <a:pPr>
              <a:buNone/>
            </a:pPr>
            <a:r>
              <a:rPr lang="en-US" altLang="zh-CN" sz="2000" dirty="0" smtClean="0"/>
              <a:t>            1.</a:t>
            </a:r>
            <a:r>
              <a:rPr lang="zh-CN" altLang="zh-CN" sz="2000" dirty="0" smtClean="0"/>
              <a:t>苗族文化资源的流失</a:t>
            </a:r>
            <a:endParaRPr lang="en-US" altLang="zh-CN" sz="2000" dirty="0" smtClean="0"/>
          </a:p>
          <a:p>
            <a:pPr>
              <a:buNone/>
            </a:pPr>
            <a:r>
              <a:rPr lang="en-US" altLang="zh-CN" sz="2000" dirty="0" smtClean="0"/>
              <a:t>            2.</a:t>
            </a:r>
            <a:r>
              <a:rPr lang="zh-CN" altLang="zh-CN" sz="2000" dirty="0" smtClean="0"/>
              <a:t>苗族文化的传播渠道狭窄和有限</a:t>
            </a:r>
            <a:endParaRPr lang="en-US" altLang="zh-CN" sz="2000" dirty="0" smtClean="0"/>
          </a:p>
          <a:p>
            <a:r>
              <a:rPr lang="en-US" altLang="zh-CN" b="1" dirty="0">
                <a:latin typeface="华文宋体" pitchFamily="2" charset="-122"/>
                <a:ea typeface="华文宋体" pitchFamily="2" charset="-122"/>
              </a:rPr>
              <a:t>(</a:t>
            </a:r>
            <a:r>
              <a:rPr lang="zh-CN" altLang="zh-CN" b="1" dirty="0">
                <a:latin typeface="华文宋体" pitchFamily="2" charset="-122"/>
                <a:ea typeface="华文宋体" pitchFamily="2" charset="-122"/>
              </a:rPr>
              <a:t>二</a:t>
            </a:r>
            <a:r>
              <a:rPr lang="en-US" altLang="zh-CN" b="1" dirty="0" smtClean="0">
                <a:latin typeface="华文宋体" pitchFamily="2" charset="-122"/>
                <a:ea typeface="华文宋体" pitchFamily="2" charset="-122"/>
              </a:rPr>
              <a:t>)</a:t>
            </a:r>
            <a:r>
              <a:rPr lang="zh-CN" altLang="zh-CN" b="1" dirty="0" smtClean="0">
                <a:latin typeface="华文宋体" pitchFamily="2" charset="-122"/>
                <a:ea typeface="华文宋体" pitchFamily="2" charset="-122"/>
              </a:rPr>
              <a:t> 用苗族文化符号装点贵州使其真正成为彰显独居</a:t>
            </a:r>
          </a:p>
          <a:p>
            <a:pPr>
              <a:buNone/>
            </a:pPr>
            <a:r>
              <a:rPr lang="zh-CN" altLang="zh-CN" b="1" dirty="0" smtClean="0">
                <a:latin typeface="华文宋体" pitchFamily="2" charset="-122"/>
                <a:ea typeface="华文宋体" pitchFamily="2" charset="-122"/>
              </a:rPr>
              <a:t>民族特色的魅力</a:t>
            </a:r>
            <a:r>
              <a:rPr lang="zh-CN" altLang="en-US" b="1" dirty="0" smtClean="0">
                <a:latin typeface="华文宋体" pitchFamily="2" charset="-122"/>
                <a:ea typeface="华文宋体" pitchFamily="2" charset="-122"/>
              </a:rPr>
              <a:t>。</a:t>
            </a:r>
            <a:endParaRPr lang="zh-CN" altLang="zh-CN" b="1" dirty="0" smtClean="0">
              <a:latin typeface="华文宋体" pitchFamily="2" charset="-122"/>
              <a:ea typeface="华文宋体" pitchFamily="2" charset="-122"/>
            </a:endParaRPr>
          </a:p>
          <a:p>
            <a:pPr>
              <a:buNone/>
            </a:pPr>
            <a:r>
              <a:rPr lang="en-US" altLang="zh-CN" sz="2000" dirty="0" smtClean="0"/>
              <a:t>            1.</a:t>
            </a:r>
            <a:r>
              <a:rPr lang="zh-CN" altLang="zh-CN" sz="2000" dirty="0" smtClean="0"/>
              <a:t>热爱民族文化</a:t>
            </a:r>
            <a:r>
              <a:rPr lang="en-US" altLang="zh-CN" sz="2000" dirty="0" smtClean="0"/>
              <a:t>                                  </a:t>
            </a:r>
          </a:p>
          <a:p>
            <a:pPr>
              <a:buNone/>
            </a:pPr>
            <a:r>
              <a:rPr lang="en-US" altLang="zh-CN" sz="2000" dirty="0" smtClean="0"/>
              <a:t>            2.</a:t>
            </a:r>
            <a:r>
              <a:rPr lang="zh-CN" altLang="zh-CN" sz="2000" dirty="0" smtClean="0"/>
              <a:t>有深厚的民族感</a:t>
            </a:r>
            <a:endParaRPr lang="en-US" altLang="zh-CN" sz="2000" dirty="0" smtClean="0"/>
          </a:p>
          <a:p>
            <a:pPr>
              <a:buNone/>
            </a:pPr>
            <a:r>
              <a:rPr lang="en-US" altLang="zh-CN" sz="2000" dirty="0" smtClean="0"/>
              <a:t>            3.</a:t>
            </a:r>
            <a:r>
              <a:rPr lang="zh-CN" altLang="zh-CN" sz="2000" dirty="0" smtClean="0"/>
              <a:t>具备吃苦耐劳的精神</a:t>
            </a:r>
            <a:endParaRPr lang="en-US" altLang="zh-CN" sz="2000" dirty="0" smtClean="0"/>
          </a:p>
          <a:p>
            <a:pPr>
              <a:buNone/>
            </a:pPr>
            <a:endParaRPr lang="en-US" altLang="zh-CN" dirty="0" smtClean="0"/>
          </a:p>
          <a:p>
            <a:endParaRPr lang="en-US" altLang="zh-CN" b="1" dirty="0" smtClean="0">
              <a:solidFill>
                <a:schemeClr val="tx1"/>
              </a:solidFill>
            </a:endParaRPr>
          </a:p>
          <a:p>
            <a:endParaRPr lang="en-US" altLang="zh-CN" b="1" dirty="0" smtClean="0">
              <a:solidFill>
                <a:schemeClr val="tx1"/>
              </a:solidFill>
            </a:endParaRPr>
          </a:p>
          <a:p>
            <a:pPr marL="0" indent="0">
              <a:buNone/>
            </a:pPr>
            <a:endParaRPr lang="en-US" altLang="zh-CN" b="1" dirty="0" smtClean="0">
              <a:solidFill>
                <a:schemeClr val="tx1"/>
              </a:solidFill>
            </a:endParaRPr>
          </a:p>
          <a:p>
            <a:pPr marL="0" indent="0">
              <a:buNone/>
            </a:pPr>
            <a:endParaRPr lang="ru-RU" dirty="0"/>
          </a:p>
        </p:txBody>
      </p:sp>
      <p:sp>
        <p:nvSpPr>
          <p:cNvPr id="2" name="Заголовок 1"/>
          <p:cNvSpPr>
            <a:spLocks noGrp="1"/>
          </p:cNvSpPr>
          <p:nvPr>
            <p:ph type="title"/>
          </p:nvPr>
        </p:nvSpPr>
        <p:spPr>
          <a:xfrm>
            <a:off x="457200" y="260648"/>
            <a:ext cx="8229600" cy="1800200"/>
          </a:xfrm>
        </p:spPr>
        <p:txBody>
          <a:bodyPr>
            <a:noAutofit/>
          </a:bodyPr>
          <a:lstStyle/>
          <a:p>
            <a:r>
              <a:rPr lang="zh-CN" altLang="zh-CN" sz="5400" dirty="0" smtClean="0">
                <a:solidFill>
                  <a:schemeClr val="tx1"/>
                </a:solidFill>
                <a:latin typeface="+mj-ea"/>
              </a:rPr>
              <a:t>抢救传承苗族文化</a:t>
            </a:r>
            <a:r>
              <a:rPr lang="zh-CN" altLang="en-US" sz="5400" dirty="0" smtClean="0">
                <a:solidFill>
                  <a:schemeClr val="tx1"/>
                </a:solidFill>
                <a:latin typeface="+mj-ea"/>
              </a:rPr>
              <a:t>所思</a:t>
            </a:r>
            <a:endParaRPr lang="ru-RU" altLang="zh-CN" sz="5400" dirty="0">
              <a:solidFill>
                <a:schemeClr val="tx1"/>
              </a:solidFill>
              <a:latin typeface="+mj-ea"/>
            </a:endParaRPr>
          </a:p>
        </p:txBody>
      </p:sp>
      <p:pic>
        <p:nvPicPr>
          <p:cNvPr id="4" name="图片 3" descr="638550_20161006205900496010_1.jpg"/>
          <p:cNvPicPr>
            <a:picLocks noChangeAspect="1"/>
          </p:cNvPicPr>
          <p:nvPr/>
        </p:nvPicPr>
        <p:blipFill>
          <a:blip r:embed="rId2" cstate="print"/>
          <a:stretch>
            <a:fillRect/>
          </a:stretch>
        </p:blipFill>
        <p:spPr>
          <a:xfrm>
            <a:off x="4644008" y="4149081"/>
            <a:ext cx="3600400" cy="2232247"/>
          </a:xfrm>
          <a:prstGeom prst="rect">
            <a:avLst/>
          </a:prstGeom>
        </p:spPr>
      </p:pic>
    </p:spTree>
    <p:extLst>
      <p:ext uri="{BB962C8B-B14F-4D97-AF65-F5344CB8AC3E}">
        <p14:creationId xmlns="" xmlns:p14="http://schemas.microsoft.com/office/powerpoint/2010/main" val="2461447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764704"/>
            <a:ext cx="8229600" cy="4525963"/>
          </a:xfrm>
        </p:spPr>
        <p:txBody>
          <a:bodyPr/>
          <a:lstStyle/>
          <a:p>
            <a:pPr marL="0" indent="0" algn="ctr">
              <a:buNone/>
            </a:pPr>
            <a:endParaRPr lang="en-US" altLang="zh-CN" dirty="0" smtClean="0"/>
          </a:p>
          <a:p>
            <a:pPr marL="0" indent="0" algn="ctr">
              <a:buNone/>
            </a:pPr>
            <a:endParaRPr lang="en-US" altLang="zh-CN" dirty="0"/>
          </a:p>
          <a:p>
            <a:pPr marL="0" indent="0" algn="ctr">
              <a:buNone/>
            </a:pPr>
            <a:endParaRPr lang="en-US" altLang="zh-CN" dirty="0" smtClean="0"/>
          </a:p>
          <a:p>
            <a:pPr marL="0" indent="0" algn="ctr">
              <a:buNone/>
            </a:pPr>
            <a:endParaRPr lang="en-US" altLang="zh-CN" dirty="0"/>
          </a:p>
          <a:p>
            <a:pPr marL="0" indent="0" algn="ctr">
              <a:buNone/>
            </a:pPr>
            <a:r>
              <a:rPr lang="zh-CN" altLang="en-US" sz="6600" smtClean="0">
                <a:solidFill>
                  <a:schemeClr val="tx1"/>
                </a:solidFill>
              </a:rPr>
              <a:t> 谢谢</a:t>
            </a:r>
            <a:r>
              <a:rPr lang="zh-CN" altLang="en-US" sz="6600" dirty="0" smtClean="0">
                <a:solidFill>
                  <a:schemeClr val="tx1"/>
                </a:solidFill>
              </a:rPr>
              <a:t>大家！</a:t>
            </a:r>
            <a:endParaRPr lang="ru-RU" sz="6600" dirty="0">
              <a:solidFill>
                <a:schemeClr val="tx1"/>
              </a:solidFill>
            </a:endParaRPr>
          </a:p>
        </p:txBody>
      </p:sp>
    </p:spTree>
    <p:extLst>
      <p:ext uri="{BB962C8B-B14F-4D97-AF65-F5344CB8AC3E}">
        <p14:creationId xmlns="" xmlns:p14="http://schemas.microsoft.com/office/powerpoint/2010/main" val="4083052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487</TotalTime>
  <Words>360</Words>
  <Application>Microsoft Office PowerPoint</Application>
  <PresentationFormat>全屏显示(4:3)</PresentationFormat>
  <Paragraphs>65</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Волна</vt:lpstr>
      <vt:lpstr>搞好民族文化传承</vt:lpstr>
      <vt:lpstr> 简介 </vt:lpstr>
      <vt:lpstr>  苗族文化的认识  </vt:lpstr>
      <vt:lpstr> 抢救传承苗族文化的必要 </vt:lpstr>
      <vt:lpstr>抢救传承苗族文化所思</vt:lpstr>
      <vt:lpstr>幻灯片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俄语区学生习得汉语趋向动词常见偏误及教学对策</dc:title>
  <dc:creator>User</dc:creator>
  <cp:lastModifiedBy>xbany</cp:lastModifiedBy>
  <cp:revision>64</cp:revision>
  <dcterms:created xsi:type="dcterms:W3CDTF">2017-06-09T02:45:26Z</dcterms:created>
  <dcterms:modified xsi:type="dcterms:W3CDTF">2018-10-23T09:34:11Z</dcterms:modified>
</cp:coreProperties>
</file>